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64" r:id="rId12"/>
    <p:sldId id="273" r:id="rId13"/>
    <p:sldId id="274" r:id="rId14"/>
    <p:sldId id="275" r:id="rId15"/>
    <p:sldId id="276" r:id="rId16"/>
    <p:sldId id="265" r:id="rId17"/>
    <p:sldId id="266" r:id="rId18"/>
    <p:sldId id="277" r:id="rId19"/>
    <p:sldId id="278" r:id="rId20"/>
    <p:sldId id="279" r:id="rId21"/>
    <p:sldId id="280" r:id="rId22"/>
    <p:sldId id="267" r:id="rId23"/>
    <p:sldId id="281" r:id="rId24"/>
    <p:sldId id="282" r:id="rId25"/>
    <p:sldId id="262" r:id="rId26"/>
    <p:sldId id="263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78000"/>
                <a:satMod val="220000"/>
              </a:schemeClr>
            </a:gs>
            <a:gs pos="100000">
              <a:schemeClr val="bg1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7331F65-314D-4669-BEAC-BD46F9A322E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896A4EA-83D8-4386-9858-A031271E36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916832"/>
            <a:ext cx="7776864" cy="2868168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Реализация </a:t>
            </a:r>
            <a:b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регионального </a:t>
            </a:r>
            <a:b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компонента </a:t>
            </a:r>
            <a:b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в образовательном процессе </a:t>
            </a:r>
            <a:b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МКДОУ «Лучик»</a:t>
            </a:r>
            <a:b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ru-RU" sz="4000" cap="none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пгт</a:t>
            </a:r>
            <a:r>
              <a:rPr lang="ru-RU" sz="4000" cap="none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. Посьет</a:t>
            </a:r>
            <a:endParaRPr lang="ru-RU" sz="4000" cap="none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445224"/>
            <a:ext cx="5114778" cy="1101248"/>
          </a:xfrm>
        </p:spPr>
        <p:txBody>
          <a:bodyPr/>
          <a:lstStyle/>
          <a:p>
            <a:r>
              <a:rPr lang="ru-RU" dirty="0" smtClean="0"/>
              <a:t>Автор презентации:</a:t>
            </a:r>
          </a:p>
          <a:p>
            <a:r>
              <a:rPr lang="ru-RU" dirty="0" err="1" smtClean="0"/>
              <a:t>Понасенко</a:t>
            </a:r>
            <a:r>
              <a:rPr lang="ru-RU" dirty="0" smtClean="0"/>
              <a:t> К.Ф.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210_1316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7"/>
            <a:ext cx="9144000" cy="590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5862" y="1602024"/>
            <a:ext cx="5038138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8848" cy="551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119_112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539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5984" y="5857892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«Открытие птичьей столовой»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119_113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901"/>
            <a:ext cx="9144000" cy="583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119_113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060"/>
            <a:ext cx="9144000" cy="640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119_113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272"/>
            <a:ext cx="4621777" cy="61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170119_113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30000"/>
            <a:ext cx="4070811" cy="622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71670" y="0"/>
            <a:ext cx="496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Салют в честь открытия птичьей столовой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ad-493820-14577643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02" y="0"/>
            <a:ext cx="7510184" cy="68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ad-493820-14577645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02"/>
            <a:ext cx="9135791" cy="52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85786" y="5857892"/>
            <a:ext cx="724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Конкурс рисунков «Портрет любимой мамы» (средняя группа)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0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36" y="-71462"/>
            <a:ext cx="6127832" cy="62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SAM_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785794"/>
            <a:ext cx="6463136" cy="57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57620" y="214290"/>
            <a:ext cx="509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поделок из природного материала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00164" y="1170024"/>
            <a:ext cx="7584000" cy="568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SAM_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0"/>
            <a:ext cx="7102556" cy="57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172400" cy="648072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3600" b="1" dirty="0" smtClean="0">
                <a:latin typeface="Monotype Corsiva" pitchFamily="66" charset="0"/>
              </a:rPr>
              <a:t>«Детство – каждодневное открытие мира и поэтому надо сделать так, чтобы оно стало, прежде всего, познанием человека и Отечества, их красоты и величия» </a:t>
            </a:r>
          </a:p>
          <a:p>
            <a:pPr marL="0" indent="0" algn="r">
              <a:buNone/>
            </a:pPr>
            <a:r>
              <a:rPr lang="ru-RU" b="1" i="1" dirty="0" smtClean="0"/>
              <a:t>В.А. Сухомлинский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3600" b="1" dirty="0" smtClean="0">
                <a:latin typeface="Monotype Corsiva" pitchFamily="66" charset="0"/>
              </a:rPr>
              <a:t>«… в воспитании ребенка особое значение имеет история родного края, этническое прошлое своего народа, «культурная среда», которая создавалась предками, в тесном единстве с фольклором, природой, архитектурой, народно-прикладным творчеством, со всей жизнью и общей культурой «малой Родины» …»</a:t>
            </a:r>
          </a:p>
          <a:p>
            <a:pPr marL="0" indent="0" algn="r">
              <a:buNone/>
            </a:pPr>
            <a:r>
              <a:rPr lang="ru-RU" b="1" i="1" dirty="0" smtClean="0"/>
              <a:t>Д.С. Лихачев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825.JPG"/>
          <p:cNvPicPr>
            <a:picLocks noChangeAspect="1"/>
          </p:cNvPicPr>
          <p:nvPr/>
        </p:nvPicPr>
        <p:blipFill>
          <a:blip r:embed="rId2" cstate="print"/>
          <a:srcRect r="6053"/>
          <a:stretch>
            <a:fillRect/>
          </a:stretch>
        </p:blipFill>
        <p:spPr>
          <a:xfrm>
            <a:off x="-428660" y="342586"/>
            <a:ext cx="6572296" cy="644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DSC00820.JPG"/>
          <p:cNvPicPr>
            <a:picLocks noChangeAspect="1"/>
          </p:cNvPicPr>
          <p:nvPr/>
        </p:nvPicPr>
        <p:blipFill>
          <a:blip r:embed="rId3" cstate="print"/>
          <a:srcRect l="13904" r="9623"/>
          <a:stretch>
            <a:fillRect/>
          </a:stretch>
        </p:blipFill>
        <p:spPr>
          <a:xfrm>
            <a:off x="5357818" y="0"/>
            <a:ext cx="39290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71802" y="1428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поделок из ракушек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833.JPG"/>
          <p:cNvPicPr>
            <a:picLocks noChangeAspect="1"/>
          </p:cNvPicPr>
          <p:nvPr/>
        </p:nvPicPr>
        <p:blipFill>
          <a:blip r:embed="rId2" cstate="print"/>
          <a:srcRect l="7668" t="4167" r="12374" b="4166"/>
          <a:stretch>
            <a:fillRect/>
          </a:stretch>
        </p:blipFill>
        <p:spPr>
          <a:xfrm>
            <a:off x="0" y="357166"/>
            <a:ext cx="5214942" cy="628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DSC00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2092" y="0"/>
            <a:ext cx="39919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ad-493820-14622526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54000" cy="54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5786454"/>
            <a:ext cx="615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Фотозарисовка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«Где-то на сопках багульник цветет»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tsad-493820-1463194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0"/>
            <a:ext cx="6395343" cy="52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detsad-493820-14626696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9093" y="2428868"/>
            <a:ext cx="5985473" cy="42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500042"/>
            <a:ext cx="3818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мемориала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 Дню Победы «Вечный огонь»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tsad-493820-1462678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35710"/>
            <a:ext cx="8810192" cy="55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28926" y="500042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День Победы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8460432" cy="1884824"/>
          </a:xfrm>
          <a:ln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algn="ctr"/>
            <a:r>
              <a:rPr lang="ru-RU" sz="3000" cap="none" dirty="0" smtClean="0">
                <a:ln>
                  <a:noFill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Результативность работы по реализации регионального компонента предполагает, что </a:t>
            </a:r>
            <a:br>
              <a:rPr lang="ru-RU" sz="3000" cap="none" dirty="0" smtClean="0">
                <a:ln>
                  <a:noFill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cap="none" dirty="0" smtClean="0">
                <a:ln>
                  <a:noFill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процессе формирования основ краеведения ребенок:</a:t>
            </a:r>
            <a:endParaRPr lang="ru-RU" sz="3000" cap="none" dirty="0">
              <a:ln>
                <a:noFill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83080"/>
            <a:ext cx="7848872" cy="4846320"/>
          </a:xfrm>
        </p:spPr>
        <p:txBody>
          <a:bodyPr/>
          <a:lstStyle/>
          <a:p>
            <a:pPr marL="0" indent="0" algn="just">
              <a:spcAft>
                <a:spcPts val="1200"/>
              </a:spcAft>
            </a:pPr>
            <a:r>
              <a:rPr lang="ru-RU" dirty="0" smtClean="0"/>
              <a:t> Приобретает определенную систему знаний о связи и взаимозависимости человека, животных, растительного мира и мира людей родного края, об особенностях общения человека с окружающим миром и воздействии этого взаимодействия на него самого.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Овладевает представлениями о себе, своей семье, своей принадлежности к определенной нации, элементарной истории своего рода.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7992888" cy="640871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200"/>
              </a:spcAft>
            </a:pPr>
            <a:r>
              <a:rPr lang="ru-RU" dirty="0" smtClean="0"/>
              <a:t> Определяет свою социальную роль.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Имеет элементарные представления об истории родного края, его достопримечательностях.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Обогащает словарный запас, развивает память, мышление, воображение.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Учится рационально использовать навыки самостоятельной деятельности.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Приобретает доброжелательность, чуткость, навыки сотрудничества в процессе общения друг с другом.</a:t>
            </a:r>
          </a:p>
          <a:p>
            <a:pPr marL="0" indent="0" algn="just">
              <a:spcAft>
                <a:spcPts val="1200"/>
              </a:spcAft>
            </a:pPr>
            <a:r>
              <a:rPr lang="ru-RU" dirty="0" smtClean="0"/>
              <a:t> Развивает самостоятельность, творчество, инициативность.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hi0pJT8Qw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714488"/>
            <a:ext cx="5435600" cy="440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857356" y="642918"/>
            <a:ext cx="4600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475656" y="476672"/>
            <a:ext cx="5904656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современного дошкольного образования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924944"/>
            <a:ext cx="7056784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Заложить нравственные основы в детях, которые сделают их более устойчивыми к нежелательному влиянию, посеять и взрастить в детской душе семена любви к родному дому, к истории родного края, созданной трудом родных и близких людей, тех, кого зовут соотечественниками.  </a:t>
            </a:r>
            <a:endParaRPr lang="ru-RU" sz="28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283968" y="1916832"/>
            <a:ext cx="0" cy="864096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сохраненные данные 3"/>
          <p:cNvSpPr/>
          <p:nvPr/>
        </p:nvSpPr>
        <p:spPr>
          <a:xfrm>
            <a:off x="5076056" y="1412776"/>
            <a:ext cx="4067944" cy="3672408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Педагогические условия эффективной реализации регионального компонента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1800" y="0"/>
            <a:ext cx="3312368" cy="17008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Культурно-развивающая среда в ДОУ</a:t>
            </a:r>
            <a:endParaRPr lang="ru-RU" sz="2000" b="1" dirty="0"/>
          </a:p>
        </p:txBody>
      </p:sp>
      <p:sp>
        <p:nvSpPr>
          <p:cNvPr id="7" name="Овал 6"/>
          <p:cNvSpPr/>
          <p:nvPr/>
        </p:nvSpPr>
        <p:spPr>
          <a:xfrm>
            <a:off x="971600" y="2060848"/>
            <a:ext cx="3312368" cy="20162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Эффективное взаимодействие ДОУ и социума 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251520" y="3933056"/>
            <a:ext cx="3384376" cy="19168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Интеграция регионального компонента в образовательную деятельность</a:t>
            </a:r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3059832" y="4941168"/>
            <a:ext cx="3384376" cy="19168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Эффективное взаимодействие ДОУ и семьи</a:t>
            </a:r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0" y="476672"/>
            <a:ext cx="3096344" cy="1872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Подготовка педколлектива к реализации регионального компонента ДО </a:t>
            </a:r>
            <a:endParaRPr lang="ru-RU" sz="20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716016" y="1772816"/>
            <a:ext cx="432048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059832" y="1772816"/>
            <a:ext cx="2016224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7" idx="6"/>
          </p:cNvCxnSpPr>
          <p:nvPr/>
        </p:nvCxnSpPr>
        <p:spPr>
          <a:xfrm flipH="1">
            <a:off x="4283968" y="3068960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635896" y="3717032"/>
            <a:ext cx="1440160" cy="8640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860032" y="4293096"/>
            <a:ext cx="36004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11560" y="44624"/>
            <a:ext cx="6984776" cy="12241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Комплексно-тематическое планирование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дисплей 7"/>
          <p:cNvSpPr/>
          <p:nvPr/>
        </p:nvSpPr>
        <p:spPr>
          <a:xfrm>
            <a:off x="35496" y="1412776"/>
            <a:ext cx="6912000" cy="1260000"/>
          </a:xfrm>
          <a:prstGeom prst="flowChartDispla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1 БЛОК: </a:t>
            </a:r>
          </a:p>
          <a:p>
            <a:pPr algn="ctr"/>
            <a:r>
              <a:rPr lang="ru-RU" sz="2600" b="1" dirty="0" smtClean="0"/>
              <a:t>«Вместе дружная семья»</a:t>
            </a:r>
            <a:endParaRPr lang="ru-RU" sz="2600" b="1" dirty="0"/>
          </a:p>
        </p:txBody>
      </p:sp>
      <p:sp>
        <p:nvSpPr>
          <p:cNvPr id="9" name="Блок-схема: дисплей 8"/>
          <p:cNvSpPr/>
          <p:nvPr/>
        </p:nvSpPr>
        <p:spPr>
          <a:xfrm>
            <a:off x="1188232" y="2745064"/>
            <a:ext cx="6840000" cy="1260000"/>
          </a:xfrm>
          <a:prstGeom prst="flowChartDispla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2 БЛОК: </a:t>
            </a:r>
          </a:p>
          <a:p>
            <a:pPr algn="ctr"/>
            <a:r>
              <a:rPr lang="ru-RU" sz="2600" b="1" dirty="0" smtClean="0"/>
              <a:t>«Моя малая Родина»</a:t>
            </a:r>
            <a:endParaRPr lang="ru-RU" sz="2600" b="1" dirty="0"/>
          </a:p>
        </p:txBody>
      </p:sp>
      <p:sp>
        <p:nvSpPr>
          <p:cNvPr id="10" name="Блок-схема: дисплей 9"/>
          <p:cNvSpPr/>
          <p:nvPr/>
        </p:nvSpPr>
        <p:spPr>
          <a:xfrm>
            <a:off x="35496" y="4077072"/>
            <a:ext cx="6912000" cy="1260000"/>
          </a:xfrm>
          <a:prstGeom prst="flowChartDispla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3 БЛОК: </a:t>
            </a:r>
          </a:p>
          <a:p>
            <a:pPr algn="ctr"/>
            <a:r>
              <a:rPr lang="ru-RU" sz="2600" b="1" dirty="0" smtClean="0"/>
              <a:t>«Знаменитые люди родного края»</a:t>
            </a:r>
            <a:endParaRPr lang="ru-RU" sz="2600" b="1" dirty="0"/>
          </a:p>
        </p:txBody>
      </p:sp>
      <p:sp>
        <p:nvSpPr>
          <p:cNvPr id="11" name="Блок-схема: дисплей 10"/>
          <p:cNvSpPr/>
          <p:nvPr/>
        </p:nvSpPr>
        <p:spPr>
          <a:xfrm>
            <a:off x="1187624" y="5445224"/>
            <a:ext cx="6840000" cy="1260000"/>
          </a:xfrm>
          <a:prstGeom prst="flowChartDispla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4 БЛОК: </a:t>
            </a:r>
          </a:p>
          <a:p>
            <a:pPr algn="ctr"/>
            <a:r>
              <a:rPr lang="ru-RU" sz="2600" b="1" dirty="0" smtClean="0"/>
              <a:t>«Широка страна моя родная»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011680"/>
            <a:ext cx="7239000" cy="48463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Беседы, игры (сюжетно-ролевые, дидактические, пальчиковые, подвижные), чтение художественной литературы, анкетирование родителей, конкурсы (рисунков, поделок, фотовыставки), экскурсии, виртуальные экскурсии, акции, просмотры видеороликов и мультфильмов, совместные физкультурные и музыкальные досуги, составление рассказов, прослушивание песен и др.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5536" y="188640"/>
            <a:ext cx="7128792" cy="187220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формы работы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приобщении детей к истории, культуре, природе родного края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210_1315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652" y="357166"/>
            <a:ext cx="9575998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5984" y="6000768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Мини-музей «Дары Японского моря»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210_1315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30"/>
            <a:ext cx="9144000" cy="622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3108" y="214290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Мини-музей «Дары Японского моря»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210_1316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9144000" cy="543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8992" y="621508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природы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248</TotalTime>
  <Words>471</Words>
  <Application>Microsoft Office PowerPoint</Application>
  <PresentationFormat>Экран (4:3)</PresentationFormat>
  <Paragraphs>51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Реализация  регионального  компонента  в образовательном процессе  МКДОУ «Лучик» пгт. Посьет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Результативность работы по реализации регионального компонента предполагает, что  в процессе формирования основ краеведения ребенок: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Кристина Ткач</dc:creator>
  <cp:lastModifiedBy>Admin</cp:lastModifiedBy>
  <cp:revision>24</cp:revision>
  <dcterms:created xsi:type="dcterms:W3CDTF">2017-02-08T13:07:08Z</dcterms:created>
  <dcterms:modified xsi:type="dcterms:W3CDTF">2017-02-10T04:10:31Z</dcterms:modified>
</cp:coreProperties>
</file>